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37" r:id="rId3"/>
  </p:sldMasterIdLst>
  <p:sldIdLst>
    <p:sldId id="266" r:id="rId4"/>
    <p:sldId id="299" r:id="rId5"/>
    <p:sldId id="314" r:id="rId6"/>
    <p:sldId id="315" r:id="rId7"/>
    <p:sldId id="268" r:id="rId8"/>
    <p:sldId id="269" r:id="rId9"/>
    <p:sldId id="270" r:id="rId10"/>
    <p:sldId id="271" r:id="rId11"/>
    <p:sldId id="317" r:id="rId12"/>
    <p:sldId id="316" r:id="rId13"/>
    <p:sldId id="288" r:id="rId14"/>
    <p:sldId id="318" r:id="rId15"/>
    <p:sldId id="321" r:id="rId16"/>
    <p:sldId id="322" r:id="rId17"/>
    <p:sldId id="323" r:id="rId18"/>
    <p:sldId id="274" r:id="rId19"/>
    <p:sldId id="319" r:id="rId20"/>
    <p:sldId id="326" r:id="rId21"/>
    <p:sldId id="320" r:id="rId22"/>
    <p:sldId id="325" r:id="rId23"/>
    <p:sldId id="324"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http://devrain.com/Conten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0" y="6089016"/>
            <a:ext cx="1409698" cy="59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3523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3019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rgbClr val="505050"/>
                    </a:gs>
                    <a:gs pos="100000">
                      <a:srgbClr val="505050"/>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8470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40810207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924880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rgbClr val="505050"/>
                    </a:gs>
                    <a:gs pos="100000">
                      <a:srgbClr val="505050"/>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13119165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837944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11903108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834475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916931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724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68857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4565105"/>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111"/>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69239" y="2084172"/>
            <a:ext cx="11653523" cy="4482760"/>
          </a:xfrm>
        </p:spPr>
        <p:txBody>
          <a:bodyPr>
            <a:normAutofit/>
          </a:bodyPr>
          <a:lstStyle>
            <a:lvl1pPr>
              <a:spcAft>
                <a:spcPts val="800"/>
              </a:spcAft>
              <a:defRPr sz="2353">
                <a:latin typeface="Consolas" pitchFamily="49" charset="0"/>
                <a:cs typeface="Consolas" pitchFamily="49" charset="0"/>
              </a:defRPr>
            </a:lvl1pPr>
            <a:lvl2pPr>
              <a:spcAft>
                <a:spcPts val="800"/>
              </a:spcAft>
              <a:defRPr sz="2353">
                <a:latin typeface="Consolas" pitchFamily="49" charset="0"/>
                <a:cs typeface="Consolas" pitchFamily="49" charset="0"/>
              </a:defRPr>
            </a:lvl2pPr>
            <a:lvl3pPr>
              <a:spcAft>
                <a:spcPts val="800"/>
              </a:spcAft>
              <a:defRPr sz="2353">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415084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5890779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8974068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rgbClr val="505050"/>
              </a:gs>
              <a:gs pos="100000">
                <a:srgbClr val="505050"/>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rgbClr val="505050"/>
              </a:gs>
              <a:gs pos="100000">
                <a:srgbClr val="505050"/>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rgbClr val="505050"/>
              </a:gs>
              <a:gs pos="100000">
                <a:srgbClr val="505050"/>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rgbClr val="505050"/>
              </a:gs>
              <a:gs pos="100000">
                <a:srgbClr val="505050"/>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rgbClr val="505050"/>
              </a:gs>
              <a:gs pos="100000">
                <a:srgbClr val="505050"/>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6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chema.org/" TargetMode="External"/><Relationship Id="rId2" Type="http://schemas.openxmlformats.org/officeDocument/2006/relationships/hyperlink" Target="http://microformats.org/" TargetMode="External"/><Relationship Id="rId1" Type="http://schemas.openxmlformats.org/officeDocument/2006/relationships/slideLayout" Target="../slideLayouts/slideLayout20.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hyperlink" Target="http://about.reuters.com/researchandstandards/corpus/" TargetMode="Externa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geektimes.ru/post/282976/" TargetMode="External"/><Relationship Id="rId2" Type="http://schemas.openxmlformats.org/officeDocument/2006/relationships/image" Target="../media/image2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1"/>
            <a:ext cx="11653525" cy="3612123"/>
          </a:xfrm>
        </p:spPr>
        <p:txBody>
          <a:bodyPr/>
          <a:lstStyle/>
          <a:p>
            <a:br>
              <a:rPr lang="en-US" sz="5400" dirty="0"/>
            </a:br>
            <a:r>
              <a:rPr lang="en-US" sz="5400" dirty="0"/>
              <a:t>Natural Language Processing</a:t>
            </a:r>
            <a:br>
              <a:rPr lang="ru-RU" sz="6000" dirty="0"/>
            </a:br>
            <a:br>
              <a:rPr lang="ru-RU" sz="6000" dirty="0"/>
            </a:br>
            <a:r>
              <a:rPr lang="en-US" sz="2400" b="1" dirty="0"/>
              <a:t>Oleksandr Krakovetskyi</a:t>
            </a:r>
            <a:br>
              <a:rPr lang="en-US" sz="2400" b="1" dirty="0"/>
            </a:br>
            <a:r>
              <a:rPr lang="en-US" sz="2400" dirty="0"/>
              <a:t>CEO, DevRain Solutions</a:t>
            </a:r>
            <a:br>
              <a:rPr lang="en-US" sz="2400" dirty="0"/>
            </a:br>
            <a:r>
              <a:rPr lang="en-US" sz="2400" dirty="0"/>
              <a:t>@</a:t>
            </a:r>
            <a:r>
              <a:rPr lang="en-US" sz="2400" dirty="0" err="1"/>
              <a:t>msugvnua</a:t>
            </a:r>
            <a:r>
              <a:rPr lang="en-US" sz="2400" dirty="0"/>
              <a:t>, </a:t>
            </a:r>
            <a:r>
              <a:rPr lang="en-US" sz="2400" dirty="0">
                <a:hlinkClick r:id="rId2"/>
              </a:rPr>
              <a:t>alex.krakovetskiy@devrain.com</a:t>
            </a:r>
            <a:br>
              <a:rPr lang="en-US" sz="2400" dirty="0"/>
            </a:br>
            <a:r>
              <a:rPr lang="en-US" sz="2400" dirty="0">
                <a:hlinkClick r:id="rId3"/>
              </a:rPr>
              <a:t>https://www.facebook.com/alex.krakovetskiy</a:t>
            </a:r>
            <a:r>
              <a:rPr lang="en-US" sz="2400" dirty="0"/>
              <a:t> </a:t>
            </a:r>
            <a:br>
              <a:rPr lang="en-US" sz="2400" dirty="0"/>
            </a:br>
            <a:endParaRPr lang="en-US" sz="647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942" y="5710181"/>
            <a:ext cx="1905266" cy="809738"/>
          </a:xfrm>
          <a:prstGeom prst="rect">
            <a:avLst/>
          </a:prstGeom>
        </p:spPr>
      </p:pic>
    </p:spTree>
    <p:extLst>
      <p:ext uri="{BB962C8B-B14F-4D97-AF65-F5344CB8AC3E}">
        <p14:creationId xmlns:p14="http://schemas.microsoft.com/office/powerpoint/2010/main" val="18061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Grammar</a:t>
            </a:r>
            <a:r>
              <a:rPr lang="ru-RU" dirty="0"/>
              <a:t> </a:t>
            </a:r>
            <a:r>
              <a:rPr lang="en-US" dirty="0"/>
              <a:t>and Spell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223" y="1625663"/>
            <a:ext cx="7909735" cy="4955625"/>
          </a:xfrm>
        </p:spPr>
      </p:pic>
      <p:pic>
        <p:nvPicPr>
          <p:cNvPr id="10242" name="Picture 2" descr="Результат пошуку зображень за запитом &quot;word spell check&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78" y="1579626"/>
            <a:ext cx="714177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3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Clustering and Categorization</a:t>
            </a:r>
          </a:p>
        </p:txBody>
      </p:sp>
      <p:sp>
        <p:nvSpPr>
          <p:cNvPr id="4" name="Content Placeholder 3"/>
          <p:cNvSpPr>
            <a:spLocks noGrp="1"/>
          </p:cNvSpPr>
          <p:nvPr>
            <p:ph idx="1"/>
          </p:nvPr>
        </p:nvSpPr>
        <p:spPr>
          <a:xfrm>
            <a:off x="838199" y="1825625"/>
            <a:ext cx="4019551" cy="4351338"/>
          </a:xfrm>
        </p:spPr>
        <p:txBody>
          <a:bodyPr>
            <a:normAutofit/>
          </a:bodyPr>
          <a:lstStyle/>
          <a:p>
            <a:pPr marL="0" indent="0">
              <a:lnSpc>
                <a:spcPct val="120000"/>
              </a:lnSpc>
              <a:buNone/>
            </a:pPr>
            <a:endParaRPr lang="en-US" sz="4000" dirty="0"/>
          </a:p>
          <a:p>
            <a:pPr marL="0" indent="0">
              <a:lnSpc>
                <a:spcPct val="120000"/>
              </a:lnSpc>
              <a:buNone/>
            </a:pPr>
            <a:r>
              <a:rPr lang="en-US" sz="4000" dirty="0"/>
              <a:t>“Snow Leopard”</a:t>
            </a:r>
          </a:p>
          <a:p>
            <a:pPr marL="0" indent="0">
              <a:lnSpc>
                <a:spcPct val="120000"/>
              </a:lnSpc>
              <a:buNone/>
            </a:pPr>
            <a:r>
              <a:rPr lang="en-US" sz="2000" dirty="0"/>
              <a:t>Can be “cat” or “operation system” from Apple.</a:t>
            </a:r>
          </a:p>
        </p:txBody>
      </p:sp>
      <p:pic>
        <p:nvPicPr>
          <p:cNvPr id="3" name="Picture 2"/>
          <p:cNvPicPr>
            <a:picLocks noChangeAspect="1"/>
          </p:cNvPicPr>
          <p:nvPr/>
        </p:nvPicPr>
        <p:blipFill>
          <a:blip r:embed="rId2"/>
          <a:stretch>
            <a:fillRect/>
          </a:stretch>
        </p:blipFill>
        <p:spPr>
          <a:xfrm>
            <a:off x="5038725" y="2381250"/>
            <a:ext cx="6972300" cy="2514600"/>
          </a:xfrm>
          <a:prstGeom prst="rect">
            <a:avLst/>
          </a:prstGeom>
        </p:spPr>
      </p:pic>
    </p:spTree>
    <p:extLst>
      <p:ext uri="{BB962C8B-B14F-4D97-AF65-F5344CB8AC3E}">
        <p14:creationId xmlns:p14="http://schemas.microsoft.com/office/powerpoint/2010/main" val="243004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Readability Score</a:t>
            </a:r>
          </a:p>
        </p:txBody>
      </p:sp>
      <p:sp>
        <p:nvSpPr>
          <p:cNvPr id="4" name="Content Placeholder 3"/>
          <p:cNvSpPr>
            <a:spLocks noGrp="1"/>
          </p:cNvSpPr>
          <p:nvPr>
            <p:ph idx="1"/>
          </p:nvPr>
        </p:nvSpPr>
        <p:spPr>
          <a:xfrm>
            <a:off x="838199" y="1825625"/>
            <a:ext cx="4019551" cy="4351338"/>
          </a:xfrm>
        </p:spPr>
        <p:txBody>
          <a:bodyPr>
            <a:normAutofit fontScale="55000" lnSpcReduction="20000"/>
          </a:bodyPr>
          <a:lstStyle/>
          <a:p>
            <a:pPr marL="0" indent="0">
              <a:lnSpc>
                <a:spcPct val="120000"/>
              </a:lnSpc>
              <a:buNone/>
            </a:pPr>
            <a:r>
              <a:rPr lang="en-US" sz="4000" dirty="0"/>
              <a:t>Readability is the ease with which a reader can understand a written text. In natural language, the readability of text depends on its content (the complexity of its vocabulary and syntax) and its presentation (such as typographic aspects like font size, line height, and line length). </a:t>
            </a:r>
            <a:endParaRPr lang="en-US" sz="2000" dirty="0"/>
          </a:p>
        </p:txBody>
      </p:sp>
      <p:pic>
        <p:nvPicPr>
          <p:cNvPr id="5" name="Picture 5" descr="http://www.mang.canterbury.ac.nz/graphics/readability_char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475" y="365125"/>
            <a:ext cx="3457575" cy="633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4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Web</a:t>
            </a:r>
          </a:p>
        </p:txBody>
      </p:sp>
      <p:sp>
        <p:nvSpPr>
          <p:cNvPr id="4" name="Content Placeholder 3"/>
          <p:cNvSpPr>
            <a:spLocks noGrp="1"/>
          </p:cNvSpPr>
          <p:nvPr>
            <p:ph idx="1"/>
          </p:nvPr>
        </p:nvSpPr>
        <p:spPr>
          <a:xfrm>
            <a:off x="838199" y="1825625"/>
            <a:ext cx="4019551" cy="4351338"/>
          </a:xfrm>
        </p:spPr>
        <p:txBody>
          <a:bodyPr>
            <a:normAutofit fontScale="62500" lnSpcReduction="20000"/>
          </a:bodyPr>
          <a:lstStyle/>
          <a:p>
            <a:pPr marL="0" indent="0">
              <a:lnSpc>
                <a:spcPct val="120000"/>
              </a:lnSpc>
              <a:buNone/>
            </a:pPr>
            <a:r>
              <a:rPr lang="en-US" sz="4000" dirty="0"/>
              <a:t>The Semantic Web is an extension of the Web through standards by the World Wide Web Consortium (W3C). The standards promote common data formats and exchange protocols on the Web, most fundamentally the Resource Description Framework (RDF).</a:t>
            </a: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7750" y="1027906"/>
            <a:ext cx="6933453" cy="4572000"/>
          </a:xfrm>
          <a:prstGeom prst="rect">
            <a:avLst/>
          </a:prstGeom>
        </p:spPr>
      </p:pic>
    </p:spTree>
    <p:extLst>
      <p:ext uri="{BB962C8B-B14F-4D97-AF65-F5344CB8AC3E}">
        <p14:creationId xmlns:p14="http://schemas.microsoft.com/office/powerpoint/2010/main" val="7163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RDF &amp; SPARQL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411" y="1690688"/>
            <a:ext cx="7133686" cy="4572000"/>
          </a:xfrm>
          <a:prstGeom prst="rect">
            <a:avLst/>
          </a:prstGeom>
        </p:spPr>
      </p:pic>
      <p:sp>
        <p:nvSpPr>
          <p:cNvPr id="8" name="Content Placeholder 3"/>
          <p:cNvSpPr>
            <a:spLocks noGrp="1"/>
          </p:cNvSpPr>
          <p:nvPr>
            <p:ph idx="1"/>
          </p:nvPr>
        </p:nvSpPr>
        <p:spPr>
          <a:xfrm>
            <a:off x="838199" y="1825625"/>
            <a:ext cx="3603172" cy="4351338"/>
          </a:xfrm>
        </p:spPr>
        <p:txBody>
          <a:bodyPr>
            <a:noAutofit/>
          </a:bodyPr>
          <a:lstStyle/>
          <a:p>
            <a:pPr marL="0" indent="0">
              <a:lnSpc>
                <a:spcPct val="120000"/>
              </a:lnSpc>
              <a:buNone/>
            </a:pPr>
            <a:r>
              <a:rPr lang="en-US" sz="2000" dirty="0"/>
              <a:t>SPARQL is an RDF query language, that is, a semantic query language for databases, able to retrieve and manipulate data stored in Resource Description Framework (RDF) format.</a:t>
            </a:r>
            <a:endParaRPr lang="en-US" sz="1100" dirty="0"/>
          </a:p>
        </p:txBody>
      </p:sp>
    </p:spTree>
    <p:extLst>
      <p:ext uri="{BB962C8B-B14F-4D97-AF65-F5344CB8AC3E}">
        <p14:creationId xmlns:p14="http://schemas.microsoft.com/office/powerpoint/2010/main" val="277830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Microformats</a:t>
            </a:r>
          </a:p>
        </p:txBody>
      </p:sp>
      <p:sp>
        <p:nvSpPr>
          <p:cNvPr id="8" name="Content Placeholder 3"/>
          <p:cNvSpPr>
            <a:spLocks noGrp="1"/>
          </p:cNvSpPr>
          <p:nvPr>
            <p:ph idx="1"/>
          </p:nvPr>
        </p:nvSpPr>
        <p:spPr>
          <a:xfrm>
            <a:off x="838199" y="1825625"/>
            <a:ext cx="3603172" cy="4351338"/>
          </a:xfrm>
        </p:spPr>
        <p:txBody>
          <a:bodyPr>
            <a:noAutofit/>
          </a:bodyPr>
          <a:lstStyle/>
          <a:p>
            <a:pPr marL="0" indent="0">
              <a:lnSpc>
                <a:spcPct val="120000"/>
              </a:lnSpc>
              <a:buNone/>
            </a:pPr>
            <a:r>
              <a:rPr lang="en-US" sz="1800" dirty="0"/>
              <a:t>Designed for humans first and machines second, microformats are a set of simple, open data formats built upon existing and widely adopted standards. </a:t>
            </a:r>
          </a:p>
          <a:p>
            <a:pPr marL="0" indent="0">
              <a:lnSpc>
                <a:spcPct val="120000"/>
              </a:lnSpc>
              <a:buNone/>
            </a:pPr>
            <a:r>
              <a:rPr lang="en-US" sz="1800" dirty="0">
                <a:hlinkClick r:id="rId2"/>
              </a:rPr>
              <a:t>http://microformats.org/</a:t>
            </a:r>
            <a:r>
              <a:rPr lang="en-US" sz="1800" dirty="0"/>
              <a:t> </a:t>
            </a:r>
          </a:p>
          <a:p>
            <a:pPr marL="0" indent="0">
              <a:lnSpc>
                <a:spcPct val="120000"/>
              </a:lnSpc>
              <a:buNone/>
            </a:pPr>
            <a:r>
              <a:rPr lang="en-US" sz="1800" dirty="0"/>
              <a:t>Schema.org is a collaborative, community activity with a mission to create, maintain, and promote schemas for structured data on the Internet, on web pages, in email messages, and beyond.</a:t>
            </a:r>
          </a:p>
          <a:p>
            <a:pPr marL="0" indent="0">
              <a:lnSpc>
                <a:spcPct val="120000"/>
              </a:lnSpc>
              <a:buNone/>
            </a:pPr>
            <a:r>
              <a:rPr lang="en-US" sz="1800" dirty="0">
                <a:hlinkClick r:id="rId3"/>
              </a:rPr>
              <a:t>http://schema.org/</a:t>
            </a:r>
            <a:r>
              <a:rPr lang="en-US" sz="1800" dirty="0"/>
              <a:t> </a:t>
            </a:r>
            <a:endParaRPr lang="en-US"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250" y="1136455"/>
            <a:ext cx="7084601" cy="4572000"/>
          </a:xfrm>
          <a:prstGeom prst="rect">
            <a:avLst/>
          </a:prstGeom>
        </p:spPr>
      </p:pic>
    </p:spTree>
    <p:extLst>
      <p:ext uri="{BB962C8B-B14F-4D97-AF65-F5344CB8AC3E}">
        <p14:creationId xmlns:p14="http://schemas.microsoft.com/office/powerpoint/2010/main" val="27194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4" name="Content Placeholder 3"/>
          <p:cNvSpPr>
            <a:spLocks noGrp="1"/>
          </p:cNvSpPr>
          <p:nvPr>
            <p:ph idx="1"/>
          </p:nvPr>
        </p:nvSpPr>
        <p:spPr>
          <a:xfrm>
            <a:off x="838199" y="1825625"/>
            <a:ext cx="9954209" cy="4351338"/>
          </a:xfrm>
        </p:spPr>
        <p:txBody>
          <a:bodyPr>
            <a:noAutofit/>
          </a:bodyPr>
          <a:lstStyle/>
          <a:p>
            <a:pPr marL="0" indent="0">
              <a:lnSpc>
                <a:spcPct val="100000"/>
              </a:lnSpc>
              <a:buNone/>
            </a:pPr>
            <a:r>
              <a:rPr lang="en-US" sz="2400" dirty="0"/>
              <a:t>Subtask of information extraction that seeks to locate and classify named entities in text into pre-defined categories such as the names of persons, organizations, locations, expressions of times, quantities, monetary values, percentages, etc.</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403" y="3943837"/>
            <a:ext cx="5723907" cy="1828800"/>
          </a:xfrm>
          <a:prstGeom prst="rect">
            <a:avLst/>
          </a:prstGeom>
        </p:spPr>
      </p:pic>
    </p:spTree>
    <p:extLst>
      <p:ext uri="{BB962C8B-B14F-4D97-AF65-F5344CB8AC3E}">
        <p14:creationId xmlns:p14="http://schemas.microsoft.com/office/powerpoint/2010/main" val="364362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OpenCalais &amp; Dbpedia Spotlight</a:t>
            </a:r>
            <a:endParaRPr lang="en-US" dirty="0"/>
          </a:p>
        </p:txBody>
      </p:sp>
      <p:pic>
        <p:nvPicPr>
          <p:cNvPr id="8" name="Picture 7"/>
          <p:cNvPicPr>
            <a:picLocks noChangeAspect="1"/>
          </p:cNvPicPr>
          <p:nvPr/>
        </p:nvPicPr>
        <p:blipFill>
          <a:blip r:embed="rId2"/>
          <a:stretch>
            <a:fillRect/>
          </a:stretch>
        </p:blipFill>
        <p:spPr>
          <a:xfrm>
            <a:off x="3114298" y="2092191"/>
            <a:ext cx="6800903" cy="36576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456900" y="2698314"/>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0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Reuters Corpora</a:t>
            </a:r>
            <a:endParaRPr lang="en-US" dirty="0"/>
          </a:p>
        </p:txBody>
      </p:sp>
      <p:sp>
        <p:nvSpPr>
          <p:cNvPr id="4" name="Content Placeholder 3"/>
          <p:cNvSpPr>
            <a:spLocks noGrp="1"/>
          </p:cNvSpPr>
          <p:nvPr>
            <p:ph idx="1"/>
          </p:nvPr>
        </p:nvSpPr>
        <p:spPr>
          <a:xfrm>
            <a:off x="838200" y="1825625"/>
            <a:ext cx="7161246" cy="4351338"/>
          </a:xfrm>
        </p:spPr>
        <p:txBody>
          <a:bodyPr>
            <a:noAutofit/>
          </a:bodyPr>
          <a:lstStyle/>
          <a:p>
            <a:pPr marL="0" indent="0">
              <a:lnSpc>
                <a:spcPct val="100000"/>
              </a:lnSpc>
              <a:buNone/>
            </a:pPr>
            <a:r>
              <a:rPr lang="en-US" sz="2400" dirty="0"/>
              <a:t>As a service to the scientific community, Reuters is making available large quantities of Reuters News stories for research into natural language processing, information retrieval, machine learning, etc.</a:t>
            </a:r>
            <a:br>
              <a:rPr lang="en-US" sz="2400" dirty="0"/>
            </a:br>
            <a:endParaRPr lang="en-US" sz="2400" dirty="0"/>
          </a:p>
          <a:p>
            <a:pPr marL="0" indent="0">
              <a:lnSpc>
                <a:spcPct val="100000"/>
              </a:lnSpc>
              <a:buNone/>
            </a:pPr>
            <a:r>
              <a:rPr lang="en-US" sz="2400" dirty="0">
                <a:hlinkClick r:id="rId2"/>
              </a:rPr>
              <a:t>http://about.reuters.com/researchandstandards/corpus/</a:t>
            </a:r>
            <a:r>
              <a:rPr lang="en-US" sz="2400" dirty="0"/>
              <a:t> </a:t>
            </a:r>
          </a:p>
        </p:txBody>
      </p:sp>
    </p:spTree>
    <p:extLst>
      <p:ext uri="{BB962C8B-B14F-4D97-AF65-F5344CB8AC3E}">
        <p14:creationId xmlns:p14="http://schemas.microsoft.com/office/powerpoint/2010/main" val="26529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Tools</a:t>
            </a:r>
          </a:p>
        </p:txBody>
      </p:sp>
      <p:sp>
        <p:nvSpPr>
          <p:cNvPr id="4" name="Content Placeholder 3"/>
          <p:cNvSpPr>
            <a:spLocks noGrp="1"/>
          </p:cNvSpPr>
          <p:nvPr>
            <p:ph idx="1"/>
          </p:nvPr>
        </p:nvSpPr>
        <p:spPr>
          <a:xfrm>
            <a:off x="838199" y="1825625"/>
            <a:ext cx="9954209" cy="4351338"/>
          </a:xfrm>
        </p:spPr>
        <p:txBody>
          <a:bodyPr numCol="2">
            <a:noAutofit/>
          </a:bodyPr>
          <a:lstStyle/>
          <a:p>
            <a:pPr marL="342900" indent="-342900">
              <a:lnSpc>
                <a:spcPct val="100000"/>
              </a:lnSpc>
              <a:buFont typeface="+mj-lt"/>
              <a:buAutoNum type="arabicPeriod"/>
            </a:pPr>
            <a:r>
              <a:rPr lang="en-US" sz="1600" dirty="0"/>
              <a:t>http://msg.ai/</a:t>
            </a:r>
          </a:p>
          <a:p>
            <a:pPr marL="342900" indent="-342900">
              <a:lnSpc>
                <a:spcPct val="100000"/>
              </a:lnSpc>
              <a:buFont typeface="+mj-lt"/>
              <a:buAutoNum type="arabicPeriod"/>
            </a:pPr>
            <a:r>
              <a:rPr lang="en-US" sz="1600" dirty="0"/>
              <a:t>OpenCalais https://www.opencalais.com/opencalais-demo/ </a:t>
            </a:r>
          </a:p>
          <a:p>
            <a:pPr marL="342900" indent="-342900">
              <a:lnSpc>
                <a:spcPct val="100000"/>
              </a:lnSpc>
              <a:buFont typeface="+mj-lt"/>
              <a:buAutoNum type="arabicPeriod"/>
            </a:pPr>
            <a:r>
              <a:rPr lang="en-US" sz="1600" dirty="0" err="1"/>
              <a:t>Dbpedia</a:t>
            </a:r>
            <a:r>
              <a:rPr lang="en-US" sz="1600" dirty="0"/>
              <a:t> Spotlight</a:t>
            </a:r>
          </a:p>
          <a:p>
            <a:pPr marL="342900" indent="-342900">
              <a:lnSpc>
                <a:spcPct val="100000"/>
              </a:lnSpc>
              <a:buFont typeface="+mj-lt"/>
              <a:buAutoNum type="arabicPeriod"/>
            </a:pPr>
            <a:r>
              <a:rPr lang="en-US" sz="1600" dirty="0" err="1"/>
              <a:t>AlchemyAPI</a:t>
            </a:r>
            <a:r>
              <a:rPr lang="en-US" sz="1600" dirty="0"/>
              <a:t> </a:t>
            </a:r>
          </a:p>
          <a:p>
            <a:pPr marL="342900" indent="-342900">
              <a:lnSpc>
                <a:spcPct val="100000"/>
              </a:lnSpc>
              <a:buFont typeface="+mj-lt"/>
              <a:buAutoNum type="arabicPeriod"/>
            </a:pPr>
            <a:r>
              <a:rPr lang="en-US" sz="1600" dirty="0" err="1"/>
              <a:t>BitextAPI</a:t>
            </a:r>
            <a:r>
              <a:rPr lang="en-US" sz="1600" dirty="0"/>
              <a:t> https://www.bitext.com/text-analysis-api/ </a:t>
            </a:r>
          </a:p>
          <a:p>
            <a:pPr marL="342900" indent="-342900">
              <a:lnSpc>
                <a:spcPct val="100000"/>
              </a:lnSpc>
              <a:buFont typeface="+mj-lt"/>
              <a:buAutoNum type="arabicPeriod"/>
            </a:pPr>
            <a:r>
              <a:rPr lang="en-US" sz="1600" dirty="0" err="1"/>
              <a:t>CogitoAPI</a:t>
            </a:r>
            <a:r>
              <a:rPr lang="en-US" sz="1600" dirty="0"/>
              <a:t> http://www.cogitoapi.com/ </a:t>
            </a:r>
          </a:p>
          <a:p>
            <a:pPr marL="342900" indent="-342900">
              <a:lnSpc>
                <a:spcPct val="100000"/>
              </a:lnSpc>
              <a:buFont typeface="+mj-lt"/>
              <a:buAutoNum type="arabicPeriod"/>
            </a:pPr>
            <a:r>
              <a:rPr lang="en-US" sz="1600" dirty="0" err="1"/>
              <a:t>Entitizer</a:t>
            </a:r>
            <a:r>
              <a:rPr lang="en-US" sz="1600" dirty="0"/>
              <a:t> (Romanian, Russian, Bulgarian, Hungarian) http://klangoo.com/search.aspx</a:t>
            </a:r>
          </a:p>
          <a:p>
            <a:pPr marL="342900" indent="-342900">
              <a:lnSpc>
                <a:spcPct val="100000"/>
              </a:lnSpc>
              <a:buFont typeface="+mj-lt"/>
              <a:buAutoNum type="arabicPeriod"/>
            </a:pPr>
            <a:r>
              <a:rPr lang="en-US" sz="1600" dirty="0"/>
              <a:t>Magnet by </a:t>
            </a:r>
            <a:r>
              <a:rPr lang="en-US" sz="1600" dirty="0" err="1"/>
              <a:t>Klangoo</a:t>
            </a:r>
            <a:r>
              <a:rPr lang="en-US" sz="1600" dirty="0"/>
              <a:t> (40+ languages, including Klingon ...) http://klangoo.com/search.aspx </a:t>
            </a:r>
          </a:p>
          <a:p>
            <a:pPr marL="342900" indent="-342900">
              <a:lnSpc>
                <a:spcPct val="100000"/>
              </a:lnSpc>
              <a:buFont typeface="+mj-lt"/>
              <a:buAutoNum type="arabicPeriod"/>
            </a:pPr>
            <a:r>
              <a:rPr lang="en-US" sz="1600" dirty="0" err="1"/>
              <a:t>MeaningCloud</a:t>
            </a:r>
            <a:r>
              <a:rPr lang="en-US" sz="1600" dirty="0"/>
              <a:t> http://www.meaningcloud.com/ </a:t>
            </a:r>
          </a:p>
          <a:p>
            <a:pPr marL="342900" indent="-342900">
              <a:lnSpc>
                <a:spcPct val="100000"/>
              </a:lnSpc>
              <a:buFont typeface="+mj-lt"/>
              <a:buAutoNum type="arabicPeriod"/>
            </a:pPr>
            <a:r>
              <a:rPr lang="en-US" sz="1600" dirty="0"/>
              <a:t>Ingen.io https://www.quora.com/topic/Ingen-io </a:t>
            </a:r>
          </a:p>
          <a:p>
            <a:pPr marL="342900" indent="-342900">
              <a:lnSpc>
                <a:spcPct val="100000"/>
              </a:lnSpc>
              <a:buFont typeface="+mj-lt"/>
              <a:buAutoNum type="arabicPeriod"/>
            </a:pPr>
            <a:r>
              <a:rPr lang="en-US" sz="1600" dirty="0"/>
              <a:t>Rosette (many European, Middle Eastern and Asian </a:t>
            </a:r>
            <a:r>
              <a:rPr lang="en-US" sz="1600" dirty="0" err="1"/>
              <a:t>langauges</a:t>
            </a:r>
            <a:r>
              <a:rPr lang="en-US" sz="1600" dirty="0"/>
              <a:t>) https://developer.rosette.com/ </a:t>
            </a:r>
          </a:p>
          <a:p>
            <a:pPr marL="342900" indent="-342900">
              <a:lnSpc>
                <a:spcPct val="100000"/>
              </a:lnSpc>
              <a:buFont typeface="+mj-lt"/>
              <a:buAutoNum type="arabicPeriod"/>
            </a:pPr>
            <a:r>
              <a:rPr lang="en-US" sz="1600" dirty="0" err="1"/>
              <a:t>Saplo</a:t>
            </a:r>
            <a:r>
              <a:rPr lang="en-US" sz="1600" dirty="0"/>
              <a:t> https://www.quora.com/topic/Saplo-company </a:t>
            </a:r>
          </a:p>
          <a:p>
            <a:pPr marL="342900" indent="-342900">
              <a:lnSpc>
                <a:spcPct val="100000"/>
              </a:lnSpc>
              <a:buFont typeface="+mj-lt"/>
              <a:buAutoNum type="arabicPeriod"/>
            </a:pPr>
            <a:r>
              <a:rPr lang="en-US" sz="1600" dirty="0" err="1"/>
              <a:t>Semantria</a:t>
            </a:r>
            <a:r>
              <a:rPr lang="en-US" sz="1600" dirty="0"/>
              <a:t> https://www.quora.com/topic/Semantria </a:t>
            </a:r>
          </a:p>
          <a:p>
            <a:pPr marL="342900" indent="-342900">
              <a:lnSpc>
                <a:spcPct val="100000"/>
              </a:lnSpc>
              <a:buFont typeface="+mj-lt"/>
              <a:buAutoNum type="arabicPeriod"/>
            </a:pPr>
            <a:r>
              <a:rPr lang="en-US" sz="1600" dirty="0"/>
              <a:t>Aylien.com http://aylien.com/ </a:t>
            </a:r>
          </a:p>
          <a:p>
            <a:pPr marL="342900" indent="-342900">
              <a:lnSpc>
                <a:spcPct val="100000"/>
              </a:lnSpc>
              <a:buFont typeface="+mj-lt"/>
              <a:buAutoNum type="arabicPeriod"/>
            </a:pPr>
            <a:r>
              <a:rPr lang="en-US" sz="1600" dirty="0" err="1"/>
              <a:t>TextRazor</a:t>
            </a:r>
            <a:r>
              <a:rPr lang="en-US" sz="1600" dirty="0"/>
              <a:t> https://www.textrazor.com/ </a:t>
            </a:r>
          </a:p>
          <a:p>
            <a:pPr marL="342900" indent="-342900">
              <a:lnSpc>
                <a:spcPct val="100000"/>
              </a:lnSpc>
              <a:buFont typeface="+mj-lt"/>
              <a:buAutoNum type="arabicPeriod"/>
            </a:pPr>
            <a:r>
              <a:rPr lang="en-US" sz="1600" dirty="0"/>
              <a:t>Wolfram Alpha https://www.wolframalpha.com/</a:t>
            </a:r>
          </a:p>
          <a:p>
            <a:pPr marL="342900" indent="-342900">
              <a:lnSpc>
                <a:spcPct val="100000"/>
              </a:lnSpc>
              <a:buFont typeface="+mj-lt"/>
              <a:buAutoNum type="arabicPeriod"/>
            </a:pPr>
            <a:r>
              <a:rPr lang="en-US" sz="1600" dirty="0"/>
              <a:t>Microsoft Cognitive Services &amp; Azure ML  https://www.microsoft.com/cognitive-services/en-us/apis </a:t>
            </a:r>
          </a:p>
          <a:p>
            <a:pPr marL="342900" indent="-342900">
              <a:lnSpc>
                <a:spcPct val="100000"/>
              </a:lnSpc>
              <a:buFont typeface="+mj-lt"/>
              <a:buAutoNum type="arabicPeriod"/>
            </a:pPr>
            <a:endParaRPr lang="en-US" sz="1600" dirty="0"/>
          </a:p>
        </p:txBody>
      </p:sp>
    </p:spTree>
    <p:extLst>
      <p:ext uri="{BB962C8B-B14F-4D97-AF65-F5344CB8AC3E}">
        <p14:creationId xmlns:p14="http://schemas.microsoft.com/office/powerpoint/2010/main" val="19335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CEO of DevRain Solutions (software development company).</a:t>
            </a:r>
          </a:p>
          <a:p>
            <a:pPr marL="514350" indent="-514350">
              <a:buFont typeface="+mj-lt"/>
              <a:buAutoNum type="arabicPeriod"/>
            </a:pPr>
            <a:r>
              <a:rPr lang="en-US" dirty="0"/>
              <a:t>CTO </a:t>
            </a:r>
            <a:r>
              <a:rPr lang="en-US" dirty="0" err="1"/>
              <a:t>DonorUA</a:t>
            </a:r>
            <a:r>
              <a:rPr lang="en-US" dirty="0"/>
              <a:t>/</a:t>
            </a:r>
            <a:r>
              <a:rPr lang="en-US" dirty="0" err="1"/>
              <a:t>Udonors</a:t>
            </a:r>
            <a:r>
              <a:rPr lang="en-US" dirty="0"/>
              <a:t>.</a:t>
            </a:r>
          </a:p>
          <a:p>
            <a:pPr marL="514350" indent="-514350">
              <a:buFont typeface="+mj-lt"/>
              <a:buAutoNum type="arabicPeriod"/>
            </a:pPr>
            <a:r>
              <a:rPr lang="en-US" dirty="0"/>
              <a:t>Microsoft Regional Director.</a:t>
            </a:r>
          </a:p>
          <a:p>
            <a:pPr marL="514350" indent="-514350">
              <a:buFont typeface="+mj-lt"/>
              <a:buAutoNum type="arabicPeriod"/>
            </a:pPr>
            <a:r>
              <a:rPr lang="en-US" dirty="0"/>
              <a:t>Microsoft Most Valuable Professional.</a:t>
            </a:r>
          </a:p>
          <a:p>
            <a:pPr marL="514350" indent="-514350">
              <a:buFont typeface="+mj-lt"/>
              <a:buAutoNum type="arabicPeriod"/>
            </a:pPr>
            <a:r>
              <a:rPr lang="en-US" dirty="0"/>
              <a:t>Best Professional in Software Architecture (Ukrainian IT Award).</a:t>
            </a:r>
          </a:p>
          <a:p>
            <a:pPr marL="514350" indent="-514350">
              <a:buFont typeface="+mj-lt"/>
              <a:buAutoNum type="arabicPeriod"/>
            </a:pPr>
            <a:r>
              <a:rPr lang="en-US" dirty="0"/>
              <a:t>Ph.D. in Computer Science.</a:t>
            </a:r>
          </a:p>
          <a:p>
            <a:pPr marL="514350" indent="-514350">
              <a:buFont typeface="+mj-lt"/>
              <a:buAutoNum type="arabicPeriod"/>
            </a:pPr>
            <a:r>
              <a:rPr lang="en-US" dirty="0"/>
              <a:t>Community lead in Kyiv Smart City initiative, expert in Open Data.</a:t>
            </a:r>
          </a:p>
          <a:p>
            <a:pPr marL="514350" indent="-514350">
              <a:buFont typeface="+mj-lt"/>
              <a:buAutoNum type="arabicPeriod"/>
            </a:pPr>
            <a:r>
              <a:rPr lang="en-US" dirty="0"/>
              <a:t>Speaker and IT blogger. </a:t>
            </a:r>
          </a:p>
          <a:p>
            <a:pPr marL="0" indent="0">
              <a:buNone/>
            </a:pPr>
            <a:endParaRPr lang="en-US" dirty="0"/>
          </a:p>
        </p:txBody>
      </p:sp>
    </p:spTree>
    <p:extLst>
      <p:ext uri="{BB962C8B-B14F-4D97-AF65-F5344CB8AC3E}">
        <p14:creationId xmlns:p14="http://schemas.microsoft.com/office/powerpoint/2010/main" val="265399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Chatbots</a:t>
            </a:r>
          </a:p>
        </p:txBody>
      </p:sp>
      <p:sp>
        <p:nvSpPr>
          <p:cNvPr id="4" name="Content Placeholder 3"/>
          <p:cNvSpPr>
            <a:spLocks noGrp="1"/>
          </p:cNvSpPr>
          <p:nvPr>
            <p:ph idx="1"/>
          </p:nvPr>
        </p:nvSpPr>
        <p:spPr>
          <a:xfrm>
            <a:off x="838199" y="1825625"/>
            <a:ext cx="4890797" cy="4351338"/>
          </a:xfrm>
        </p:spPr>
        <p:txBody>
          <a:bodyPr>
            <a:noAutofit/>
          </a:bodyPr>
          <a:lstStyle/>
          <a:p>
            <a:pPr marL="0" indent="0">
              <a:lnSpc>
                <a:spcPct val="100000"/>
              </a:lnSpc>
              <a:buNone/>
            </a:pPr>
            <a:endParaRPr lang="en-US" sz="2400" dirty="0"/>
          </a:p>
          <a:p>
            <a:pPr marL="0" indent="0">
              <a:lnSpc>
                <a:spcPct val="100000"/>
              </a:lnSpc>
              <a:buNone/>
            </a:pPr>
            <a:r>
              <a:rPr lang="en-US" sz="2400" dirty="0"/>
              <a:t>Chatter robot is a type of conversational agent, a computer program designed to simulate an intelligent conversation with one or more human users via auditory or textual methods.</a:t>
            </a:r>
            <a:endParaRPr lang="en-US" sz="2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6548" y="572278"/>
            <a:ext cx="5981802" cy="5486400"/>
          </a:xfrm>
          <a:prstGeom prst="rect">
            <a:avLst/>
          </a:prstGeom>
        </p:spPr>
      </p:pic>
    </p:spTree>
    <p:extLst>
      <p:ext uri="{BB962C8B-B14F-4D97-AF65-F5344CB8AC3E}">
        <p14:creationId xmlns:p14="http://schemas.microsoft.com/office/powerpoint/2010/main" val="38578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Cognitive Services &amp; ML</a:t>
            </a:r>
            <a:endParaRPr lang="en-US" dirty="0"/>
          </a:p>
        </p:txBody>
      </p:sp>
      <p:pic>
        <p:nvPicPr>
          <p:cNvPr id="5" name="Picture 4"/>
          <p:cNvPicPr>
            <a:picLocks noChangeAspect="1"/>
          </p:cNvPicPr>
          <p:nvPr/>
        </p:nvPicPr>
        <p:blipFill>
          <a:blip r:embed="rId2"/>
          <a:stretch>
            <a:fillRect/>
          </a:stretch>
        </p:blipFill>
        <p:spPr>
          <a:xfrm>
            <a:off x="474553" y="3194427"/>
            <a:ext cx="8620991" cy="3200400"/>
          </a:xfrm>
          <a:prstGeom prst="rect">
            <a:avLst/>
          </a:prstGeom>
        </p:spPr>
      </p:pic>
      <p:pic>
        <p:nvPicPr>
          <p:cNvPr id="6" name="Picture 2" descr="https://visualstudiomagazine.com/articles/2014/09/01/~/media/ECG/visualstudiomagazine/Images/2014/09/0914vsm_mccaffreyfig01.ash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2155" y="1634704"/>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0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4800" dirty="0"/>
            </a:br>
            <a:br>
              <a:rPr lang="en-US" sz="4800" dirty="0"/>
            </a:br>
            <a:br>
              <a:rPr lang="en-US" sz="4800" dirty="0"/>
            </a:br>
            <a:br>
              <a:rPr lang="en-US" sz="4800" dirty="0"/>
            </a:br>
            <a:br>
              <a:rPr lang="en-US" sz="4800" dirty="0"/>
            </a:br>
            <a:br>
              <a:rPr lang="en-US" sz="4800" dirty="0"/>
            </a:br>
            <a:r>
              <a:rPr lang="en-US" sz="4800" dirty="0"/>
              <a:t>Q&amp;A</a:t>
            </a:r>
          </a:p>
        </p:txBody>
      </p:sp>
      <p:sp>
        <p:nvSpPr>
          <p:cNvPr id="4" name="Content Placeholder 3"/>
          <p:cNvSpPr>
            <a:spLocks noGrp="1"/>
          </p:cNvSpPr>
          <p:nvPr>
            <p:ph idx="1"/>
          </p:nvPr>
        </p:nvSpPr>
        <p:spPr>
          <a:xfrm>
            <a:off x="838198" y="1825625"/>
            <a:ext cx="10210802" cy="4351338"/>
          </a:xfrm>
        </p:spPr>
        <p:txBody>
          <a:bodyPr>
            <a:normAutofit lnSpcReduction="10000"/>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3200" b="1" dirty="0"/>
              <a:t>Oleksandr Krakovetskyi</a:t>
            </a:r>
          </a:p>
          <a:p>
            <a:pPr marL="0" indent="0">
              <a:buNone/>
            </a:pPr>
            <a:r>
              <a:rPr lang="en-US" sz="2400" dirty="0"/>
              <a:t>CEO DevRain Solutions</a:t>
            </a:r>
          </a:p>
          <a:p>
            <a:pPr marL="0" indent="0">
              <a:buNone/>
            </a:pPr>
            <a:endParaRPr lang="en-US" sz="2400" dirty="0"/>
          </a:p>
          <a:p>
            <a:pPr marL="0" indent="0">
              <a:buNone/>
            </a:pPr>
            <a:r>
              <a:rPr lang="en-US" sz="2400" dirty="0">
                <a:hlinkClick r:id="rId2"/>
              </a:rPr>
              <a:t>alex.krakovetskiy@devrain.com</a:t>
            </a:r>
            <a:r>
              <a:rPr lang="en-US" sz="2400" dirty="0"/>
              <a:t> </a:t>
            </a:r>
          </a:p>
          <a:p>
            <a:pPr marL="0" indent="0">
              <a:buNone/>
            </a:pPr>
            <a:r>
              <a:rPr lang="en-US" sz="2400" dirty="0"/>
              <a:t>@</a:t>
            </a:r>
            <a:r>
              <a:rPr lang="en-US" sz="2400" dirty="0" err="1"/>
              <a:t>msugvnua</a:t>
            </a:r>
            <a:endParaRPr lang="en-US" sz="2400" dirty="0"/>
          </a:p>
          <a:p>
            <a:pPr marL="0" indent="0">
              <a:buNone/>
            </a:pPr>
            <a:r>
              <a:rPr lang="en-US" sz="2400" dirty="0">
                <a:hlinkClick r:id="rId3"/>
              </a:rPr>
              <a:t>https://www.facebook.com/alex.krakovetskiy</a:t>
            </a:r>
            <a:r>
              <a:rPr lang="en-US" sz="2400" dirty="0"/>
              <a:t> </a:t>
            </a:r>
          </a:p>
          <a:p>
            <a:pPr marL="0" indent="0">
              <a:buNone/>
            </a:pPr>
            <a:endParaRPr lang="en-US" sz="2400" dirty="0"/>
          </a:p>
        </p:txBody>
      </p:sp>
      <p:pic>
        <p:nvPicPr>
          <p:cNvPr id="5"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098" y="1027906"/>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Text Mining?</a:t>
            </a:r>
            <a:endParaRPr lang="en-US" dirty="0"/>
          </a:p>
        </p:txBody>
      </p:sp>
      <p:sp>
        <p:nvSpPr>
          <p:cNvPr id="3" name="Content Placeholder 2"/>
          <p:cNvSpPr>
            <a:spLocks noGrp="1"/>
          </p:cNvSpPr>
          <p:nvPr>
            <p:ph idx="1"/>
          </p:nvPr>
        </p:nvSpPr>
        <p:spPr/>
        <p:txBody>
          <a:bodyPr>
            <a:normAutofit/>
          </a:bodyPr>
          <a:lstStyle/>
          <a:p>
            <a:pPr marL="0" indent="0">
              <a:buNone/>
            </a:pPr>
            <a:r>
              <a:rPr lang="en-US" dirty="0"/>
              <a:t>Text mining refers to the process of deriving high-quality information from text. 'High quality' in text mining usually refers to some combination of relevance, novelty, and interestingness. </a:t>
            </a:r>
            <a:br>
              <a:rPr lang="en-US" dirty="0"/>
            </a:br>
            <a:br>
              <a:rPr lang="en-US" dirty="0"/>
            </a:br>
            <a:r>
              <a:rPr lang="en-US" dirty="0"/>
              <a:t>Typical text mining tasks include text categorization, text clustering, concept/entity extraction, production of granular taxonomies, sentiment analysis, document summarization, and entity relation modeling (i.e., learning relations between named entities).</a:t>
            </a:r>
          </a:p>
        </p:txBody>
      </p:sp>
    </p:spTree>
    <p:extLst>
      <p:ext uri="{BB962C8B-B14F-4D97-AF65-F5344CB8AC3E}">
        <p14:creationId xmlns:p14="http://schemas.microsoft.com/office/powerpoint/2010/main" val="4203065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endParaRPr lang="en-US" dirty="0"/>
          </a:p>
        </p:txBody>
      </p:sp>
      <p:sp>
        <p:nvSpPr>
          <p:cNvPr id="3" name="Content Placeholder 2"/>
          <p:cNvSpPr>
            <a:spLocks noGrp="1"/>
          </p:cNvSpPr>
          <p:nvPr>
            <p:ph idx="1"/>
          </p:nvPr>
        </p:nvSpPr>
        <p:spPr/>
        <p:txBody>
          <a:bodyPr>
            <a:normAutofit/>
          </a:bodyPr>
          <a:lstStyle/>
          <a:p>
            <a:pPr marL="0" indent="0">
              <a:buNone/>
            </a:pPr>
            <a:r>
              <a:rPr lang="en-US" dirty="0"/>
              <a:t>Natural language processing is a field of computer science, artificial intelligence, and computational linguistics concerned with the interactions between computers and human (natural) languages. </a:t>
            </a:r>
          </a:p>
          <a:p>
            <a:pPr marL="0" indent="0">
              <a:buNone/>
            </a:pPr>
            <a:endParaRPr lang="en-US" dirty="0"/>
          </a:p>
          <a:p>
            <a:pPr marL="0" indent="0">
              <a:buNone/>
            </a:pPr>
            <a:r>
              <a:rPr lang="en-US" dirty="0"/>
              <a:t>Many challenges in NLP involve: natural language understanding, enabling computers to derive meaning from human or natural language input; and others involve natural language generation.</a:t>
            </a:r>
          </a:p>
        </p:txBody>
      </p:sp>
    </p:spTree>
    <p:extLst>
      <p:ext uri="{BB962C8B-B14F-4D97-AF65-F5344CB8AC3E}">
        <p14:creationId xmlns:p14="http://schemas.microsoft.com/office/powerpoint/2010/main" val="19988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Quick Search of Information</a:t>
            </a:r>
          </a:p>
        </p:txBody>
      </p:sp>
      <p:sp>
        <p:nvSpPr>
          <p:cNvPr id="4" name="Content Placeholder 3"/>
          <p:cNvSpPr>
            <a:spLocks noGrp="1"/>
          </p:cNvSpPr>
          <p:nvPr>
            <p:ph idx="1"/>
          </p:nvPr>
        </p:nvSpPr>
        <p:spPr>
          <a:xfrm>
            <a:off x="838200" y="1882775"/>
            <a:ext cx="3990976" cy="4351338"/>
          </a:xfrm>
        </p:spPr>
        <p:txBody>
          <a:bodyPr>
            <a:normAutofit/>
          </a:bodyPr>
          <a:lstStyle/>
          <a:p>
            <a:pPr marL="457200" indent="-457200">
              <a:lnSpc>
                <a:spcPct val="120000"/>
              </a:lnSpc>
              <a:buFont typeface="+mj-lt"/>
              <a:buAutoNum type="arabicPeriod"/>
            </a:pPr>
            <a:r>
              <a:rPr lang="en-US" sz="2400" dirty="0"/>
              <a:t>“No information” problem is transformed to the “a lot of information” problem.</a:t>
            </a:r>
          </a:p>
          <a:p>
            <a:pPr marL="457200" indent="-457200">
              <a:lnSpc>
                <a:spcPct val="120000"/>
              </a:lnSpc>
              <a:buFont typeface="+mj-lt"/>
              <a:buAutoNum type="arabicPeriod"/>
            </a:pPr>
            <a:r>
              <a:rPr lang="en-US" sz="2400" dirty="0"/>
              <a:t>Amount of information increases every year in geometric progression.</a:t>
            </a:r>
          </a:p>
          <a:p>
            <a:pPr marL="457200" indent="-457200">
              <a:lnSpc>
                <a:spcPct val="120000"/>
              </a:lnSpc>
              <a:buFont typeface="+mj-lt"/>
              <a:buAutoNum type="arabicPeriod"/>
            </a:pPr>
            <a:r>
              <a:rPr lang="en-US" sz="2400" dirty="0"/>
              <a:t>Big data.</a:t>
            </a:r>
          </a:p>
        </p:txBody>
      </p:sp>
      <p:pic>
        <p:nvPicPr>
          <p:cNvPr id="6" name="Picture 5"/>
          <p:cNvPicPr>
            <a:picLocks noChangeAspect="1"/>
          </p:cNvPicPr>
          <p:nvPr/>
        </p:nvPicPr>
        <p:blipFill>
          <a:blip r:embed="rId2"/>
          <a:stretch>
            <a:fillRect/>
          </a:stretch>
        </p:blipFill>
        <p:spPr>
          <a:xfrm>
            <a:off x="5210175" y="2338387"/>
            <a:ext cx="6877050" cy="2562225"/>
          </a:xfrm>
          <a:prstGeom prst="rect">
            <a:avLst/>
          </a:prstGeom>
        </p:spPr>
      </p:pic>
    </p:spTree>
    <p:extLst>
      <p:ext uri="{BB962C8B-B14F-4D97-AF65-F5344CB8AC3E}">
        <p14:creationId xmlns:p14="http://schemas.microsoft.com/office/powerpoint/2010/main" val="19066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Duplicates</a:t>
            </a:r>
          </a:p>
        </p:txBody>
      </p:sp>
      <p:sp>
        <p:nvSpPr>
          <p:cNvPr id="4" name="Content Placeholder 3"/>
          <p:cNvSpPr>
            <a:spLocks noGrp="1"/>
          </p:cNvSpPr>
          <p:nvPr>
            <p:ph idx="1"/>
          </p:nvPr>
        </p:nvSpPr>
        <p:spPr>
          <a:xfrm>
            <a:off x="838200" y="1825625"/>
            <a:ext cx="4800600" cy="4351338"/>
          </a:xfrm>
        </p:spPr>
        <p:txBody>
          <a:bodyPr>
            <a:normAutofit/>
          </a:bodyPr>
          <a:lstStyle/>
          <a:p>
            <a:pPr marL="514350" indent="-514350">
              <a:lnSpc>
                <a:spcPct val="120000"/>
              </a:lnSpc>
              <a:buFont typeface="+mj-lt"/>
              <a:buAutoNum type="arabicPeriod"/>
            </a:pPr>
            <a:r>
              <a:rPr lang="en-US" dirty="0"/>
              <a:t>Different chrome not the content.</a:t>
            </a:r>
          </a:p>
          <a:p>
            <a:pPr marL="514350" indent="-514350">
              <a:lnSpc>
                <a:spcPct val="120000"/>
              </a:lnSpc>
              <a:buFont typeface="+mj-lt"/>
              <a:buAutoNum type="arabicPeriod"/>
            </a:pPr>
            <a:r>
              <a:rPr lang="en-US" dirty="0"/>
              <a:t>Copyrighting and plagiarism.</a:t>
            </a:r>
          </a:p>
          <a:p>
            <a:pPr marL="514350" indent="-514350">
              <a:lnSpc>
                <a:spcPct val="120000"/>
              </a:lnSpc>
              <a:buFont typeface="+mj-lt"/>
              <a:buAutoNum type="arabicPeriod"/>
            </a:pPr>
            <a:r>
              <a:rPr lang="en-US" dirty="0"/>
              <a:t>Partially solved for news.</a:t>
            </a:r>
          </a:p>
        </p:txBody>
      </p:sp>
      <p:pic>
        <p:nvPicPr>
          <p:cNvPr id="7" name="Picture 2"/>
          <p:cNvPicPr>
            <a:picLocks noChangeAspect="1" noChangeArrowheads="1"/>
          </p:cNvPicPr>
          <p:nvPr/>
        </p:nvPicPr>
        <p:blipFill>
          <a:blip r:embed="rId2" cstate="print"/>
          <a:srcRect/>
          <a:stretch>
            <a:fillRect/>
          </a:stretch>
        </p:blipFill>
        <p:spPr bwMode="auto">
          <a:xfrm>
            <a:off x="6967620" y="52388"/>
            <a:ext cx="4974912" cy="4714875"/>
          </a:xfrm>
          <a:prstGeom prst="rect">
            <a:avLst/>
          </a:prstGeom>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pic>
      <p:pic>
        <p:nvPicPr>
          <p:cNvPr id="8" name="Picture 3"/>
          <p:cNvPicPr>
            <a:picLocks noChangeAspect="1" noChangeArrowheads="1"/>
          </p:cNvPicPr>
          <p:nvPr/>
        </p:nvPicPr>
        <p:blipFill>
          <a:blip r:embed="rId3" cstate="print"/>
          <a:srcRect/>
          <a:stretch>
            <a:fillRect/>
          </a:stretch>
        </p:blipFill>
        <p:spPr bwMode="auto">
          <a:xfrm>
            <a:off x="5580290" y="2409825"/>
            <a:ext cx="4229017" cy="4146900"/>
          </a:xfrm>
          <a:prstGeom prst="rect">
            <a:avLst/>
          </a:prstGeom>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2659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Information waste</a:t>
            </a:r>
          </a:p>
        </p:txBody>
      </p:sp>
      <p:sp>
        <p:nvSpPr>
          <p:cNvPr id="4" name="Content Placeholder 3"/>
          <p:cNvSpPr>
            <a:spLocks noGrp="1"/>
          </p:cNvSpPr>
          <p:nvPr>
            <p:ph idx="1"/>
          </p:nvPr>
        </p:nvSpPr>
        <p:spPr>
          <a:xfrm>
            <a:off x="838200" y="2016125"/>
            <a:ext cx="3273490" cy="4351338"/>
          </a:xfrm>
        </p:spPr>
        <p:txBody>
          <a:bodyPr>
            <a:noAutofit/>
          </a:bodyPr>
          <a:lstStyle/>
          <a:p>
            <a:pPr marL="514350" indent="-514350">
              <a:lnSpc>
                <a:spcPct val="120000"/>
              </a:lnSpc>
              <a:buFont typeface="+mj-lt"/>
              <a:buAutoNum type="arabicPeriod"/>
            </a:pPr>
            <a:r>
              <a:rPr lang="en-US" sz="1400" dirty="0"/>
              <a:t>Level 1: noisy information such as advertisement, copyright, decoration, etc. </a:t>
            </a:r>
          </a:p>
          <a:p>
            <a:pPr marL="514350" indent="-514350">
              <a:lnSpc>
                <a:spcPct val="120000"/>
              </a:lnSpc>
              <a:buFont typeface="+mj-lt"/>
              <a:buAutoNum type="arabicPeriod"/>
            </a:pPr>
            <a:r>
              <a:rPr lang="en-US" sz="1400" dirty="0"/>
              <a:t>Level 2: useful information, but not very relevant to the topic of the page, such as navigation, directory, etc. </a:t>
            </a:r>
          </a:p>
          <a:p>
            <a:pPr marL="514350" indent="-514350">
              <a:lnSpc>
                <a:spcPct val="120000"/>
              </a:lnSpc>
              <a:buFont typeface="+mj-lt"/>
              <a:buAutoNum type="arabicPeriod"/>
            </a:pPr>
            <a:r>
              <a:rPr lang="en-US" sz="1400" dirty="0"/>
              <a:t>Level 3: relevant information to the theme of the page, but not with prominent importance, such as related topics, topic index, etc. </a:t>
            </a:r>
          </a:p>
          <a:p>
            <a:pPr marL="514350" indent="-514350">
              <a:lnSpc>
                <a:spcPct val="120000"/>
              </a:lnSpc>
              <a:buFont typeface="+mj-lt"/>
              <a:buAutoNum type="arabicPeriod"/>
            </a:pPr>
            <a:r>
              <a:rPr lang="en-US" sz="1400" dirty="0"/>
              <a:t>Level 4: the most prominent part of the page, such as headlines, main content, etc. </a:t>
            </a:r>
          </a:p>
        </p:txBody>
      </p:sp>
      <p:pic>
        <p:nvPicPr>
          <p:cNvPr id="5" name="Picture 2"/>
          <p:cNvPicPr>
            <a:picLocks noChangeAspect="1" noChangeArrowheads="1"/>
          </p:cNvPicPr>
          <p:nvPr/>
        </p:nvPicPr>
        <p:blipFill>
          <a:blip r:embed="rId2" cstate="print"/>
          <a:srcRect/>
          <a:stretch>
            <a:fillRect/>
          </a:stretch>
        </p:blipFill>
        <p:spPr bwMode="auto">
          <a:xfrm>
            <a:off x="7953375" y="778805"/>
            <a:ext cx="1714500" cy="5731533"/>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pic>
        <p:nvPicPr>
          <p:cNvPr id="3" name="Picture 2"/>
          <p:cNvPicPr>
            <a:picLocks noChangeAspect="1"/>
          </p:cNvPicPr>
          <p:nvPr/>
        </p:nvPicPr>
        <p:blipFill>
          <a:blip r:embed="rId3"/>
          <a:stretch>
            <a:fillRect/>
          </a:stretch>
        </p:blipFill>
        <p:spPr>
          <a:xfrm>
            <a:off x="5136761" y="3365954"/>
            <a:ext cx="5044104" cy="30638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0315" y="291771"/>
            <a:ext cx="6055462" cy="640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98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Translation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612" y="1858169"/>
            <a:ext cx="7724775" cy="4286250"/>
          </a:xfrm>
        </p:spPr>
      </p:pic>
    </p:spTree>
    <p:extLst>
      <p:ext uri="{BB962C8B-B14F-4D97-AF65-F5344CB8AC3E}">
        <p14:creationId xmlns:p14="http://schemas.microsoft.com/office/powerpoint/2010/main" val="5022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habrastorage.org/files/d13/72d/6f7/d1372d6f7b8c41e2a4988e7f5fcad3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06" y="1189637"/>
            <a:ext cx="8332455"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#4: </a:t>
            </a:r>
            <a:r>
              <a:rPr lang="en-US" dirty="0"/>
              <a:t>GNMT</a:t>
            </a:r>
            <a:endParaRPr lang="en-US" dirty="0"/>
          </a:p>
        </p:txBody>
      </p:sp>
      <p:sp>
        <p:nvSpPr>
          <p:cNvPr id="3" name="Content Placeholder 2"/>
          <p:cNvSpPr>
            <a:spLocks noGrp="1"/>
          </p:cNvSpPr>
          <p:nvPr>
            <p:ph idx="1"/>
          </p:nvPr>
        </p:nvSpPr>
        <p:spPr>
          <a:xfrm>
            <a:off x="838199" y="1825625"/>
            <a:ext cx="2912707" cy="4351338"/>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Google Neural Machine Translation (GNMT)</a:t>
            </a:r>
            <a:endParaRPr lang="uk-UA" sz="2400" dirty="0"/>
          </a:p>
          <a:p>
            <a:pPr marL="0" indent="0">
              <a:buNone/>
            </a:pPr>
            <a:endParaRPr lang="uk-UA" sz="2400" dirty="0"/>
          </a:p>
          <a:p>
            <a:pPr marL="0" indent="0">
              <a:buNone/>
            </a:pPr>
            <a:r>
              <a:rPr lang="en-US" sz="2400" dirty="0">
                <a:hlinkClick r:id="rId3"/>
              </a:rPr>
              <a:t>https://geektimes.ru/post/282976/</a:t>
            </a:r>
            <a:r>
              <a:rPr lang="uk-UA" sz="2400" dirty="0"/>
              <a:t> </a:t>
            </a:r>
            <a:endParaRPr lang="en-US" sz="2400" dirty="0"/>
          </a:p>
        </p:txBody>
      </p:sp>
    </p:spTree>
    <p:extLst>
      <p:ext uri="{BB962C8B-B14F-4D97-AF65-F5344CB8AC3E}">
        <p14:creationId xmlns:p14="http://schemas.microsoft.com/office/powerpoint/2010/main" val="414069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6413</TotalTime>
  <Words>915</Words>
  <Application>Microsoft Office PowerPoint</Application>
  <PresentationFormat>Widescreen</PresentationFormat>
  <Paragraphs>92</Paragraphs>
  <Slides>22</Slides>
  <Notes>0</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ＭＳ Ｐゴシック</vt:lpstr>
      <vt:lpstr>Arial</vt:lpstr>
      <vt:lpstr>Avenir LT Pro 45 Book</vt:lpstr>
      <vt:lpstr>Consolas</vt:lpstr>
      <vt:lpstr>Segoe UI</vt:lpstr>
      <vt:lpstr>Segoe UI Light</vt:lpstr>
      <vt:lpstr>Office Theme</vt:lpstr>
      <vt:lpstr>2_5-30405_Build_Template_16x9_LightBlue_Color_Background</vt:lpstr>
      <vt:lpstr>4_5-30405_Build_Template_16x9_White_Background</vt:lpstr>
      <vt:lpstr> Natural Language Processing  Oleksandr Krakovetskyi CEO, DevRain Solutions @msugvnua, alex.krakovetskiy@devrain.com https://www.facebook.com/alex.krakovetskiy  </vt:lpstr>
      <vt:lpstr>About</vt:lpstr>
      <vt:lpstr>What’s Text Mining?</vt:lpstr>
      <vt:lpstr>Natural Language Processing</vt:lpstr>
      <vt:lpstr>#1: Quick Search of Information</vt:lpstr>
      <vt:lpstr>#2: Duplicates</vt:lpstr>
      <vt:lpstr>#3: Information waste</vt:lpstr>
      <vt:lpstr>#4: Translation</vt:lpstr>
      <vt:lpstr>#4: GNMT</vt:lpstr>
      <vt:lpstr>#5: Grammar and Spell Check</vt:lpstr>
      <vt:lpstr>#6: Clustering and Categorization</vt:lpstr>
      <vt:lpstr>#7: Readability Score</vt:lpstr>
      <vt:lpstr>Semantic Web</vt:lpstr>
      <vt:lpstr>RDF &amp; SPARQL</vt:lpstr>
      <vt:lpstr>Microformats</vt:lpstr>
      <vt:lpstr>Named Entity Recognition</vt:lpstr>
      <vt:lpstr>OpenCalais &amp; Dbpedia Spotlight</vt:lpstr>
      <vt:lpstr>Reuters Corpora</vt:lpstr>
      <vt:lpstr>NER Tools</vt:lpstr>
      <vt:lpstr>Chatbots</vt:lpstr>
      <vt:lpstr>Microsoft Cognitive Services &amp; ML</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168</cp:revision>
  <dcterms:created xsi:type="dcterms:W3CDTF">2013-04-04T08:15:00Z</dcterms:created>
  <dcterms:modified xsi:type="dcterms:W3CDTF">2016-12-21T17:28:25Z</dcterms:modified>
</cp:coreProperties>
</file>